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22"/>
  </p:notesMasterIdLst>
  <p:sldIdLst>
    <p:sldId id="261" r:id="rId4"/>
    <p:sldId id="269" r:id="rId5"/>
    <p:sldId id="258" r:id="rId6"/>
    <p:sldId id="267" r:id="rId7"/>
    <p:sldId id="259" r:id="rId8"/>
    <p:sldId id="270" r:id="rId9"/>
    <p:sldId id="268" r:id="rId10"/>
    <p:sldId id="271" r:id="rId11"/>
    <p:sldId id="280" r:id="rId12"/>
    <p:sldId id="272" r:id="rId13"/>
    <p:sldId id="278" r:id="rId14"/>
    <p:sldId id="274" r:id="rId15"/>
    <p:sldId id="275" r:id="rId16"/>
    <p:sldId id="276" r:id="rId17"/>
    <p:sldId id="281" r:id="rId18"/>
    <p:sldId id="263" r:id="rId19"/>
    <p:sldId id="266" r:id="rId20"/>
    <p:sldId id="264" r:id="rId21"/>
  </p:sldIdLst>
  <p:sldSz cx="9144000" cy="5715000" type="screen16x1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30" d="100"/>
          <a:sy n="130" d="100"/>
        </p:scale>
        <p:origin x="1080" y="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8C92-9387-4007-A37D-BFAAD6B9150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273B-0BD4-4E80-BFBA-A9BA15AE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5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Charakterystyka spektroskopowa, termiczna</a:t>
            </a:r>
            <a:r>
              <a:rPr lang="pl-PL" baseline="0" dirty="0" smtClean="0"/>
              <a:t>, wiązania wodorowe, wiązanie metal - węgiel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9273B-0BD4-4E80-BFBA-A9BA15AEAF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Stabilna</a:t>
            </a:r>
            <a:r>
              <a:rPr lang="pl-PL" baseline="0" dirty="0" smtClean="0"/>
              <a:t> do 250 st. 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9273B-0BD4-4E80-BFBA-A9BA15AEAF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total spectrum was approximated by a sum of  spectra calculated for particular isolated molecules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CBEBA-516D-43E7-9805-74DF473F525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Raman</a:t>
            </a:r>
            <a:r>
              <a:rPr lang="pl-PL" dirty="0" smtClean="0"/>
              <a:t>, IR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9273B-0BD4-4E80-BFBA-A9BA15AEAF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Drgania w </a:t>
            </a:r>
            <a:r>
              <a:rPr lang="pl-PL" dirty="0" err="1" smtClean="0"/>
              <a:t>ramanie</a:t>
            </a:r>
            <a:r>
              <a:rPr lang="pl-PL" dirty="0" smtClean="0"/>
              <a:t> i IR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9273B-0BD4-4E80-BFBA-A9BA15AEAF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5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Drgania 2X: symetryczne nie w fazie, asymetryczne</a:t>
            </a:r>
            <a:endParaRPr lang="en-US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9273B-0BD4-4E80-BFBA-A9BA15AEAF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477350"/>
            <a:ext cx="5688632" cy="782112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8" y="4837907"/>
            <a:ext cx="5832475" cy="35983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101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7340"/>
            <a:ext cx="8352928" cy="378042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337220"/>
            <a:ext cx="5698976" cy="84414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38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5" y="1477701"/>
            <a:ext cx="5761037" cy="359965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337220"/>
            <a:ext cx="5698976" cy="84414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16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417340"/>
            <a:ext cx="5760640" cy="378042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337220"/>
            <a:ext cx="5698976" cy="84414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413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337220"/>
            <a:ext cx="5698976" cy="84414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E3034-97F0-49CD-8CE4-A8DA7FF06E6B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F3C82B1-9AC0-4472-A9EE-2287AFC8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32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 descr="Prezentacja_ogólnouniwersytecka_slajd1_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277815"/>
            <a:ext cx="9140825" cy="52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277815"/>
            <a:ext cx="8658225" cy="52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277815"/>
            <a:ext cx="8658225" cy="52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 bwMode="auto">
          <a:xfrm>
            <a:off x="2974976" y="1329819"/>
            <a:ext cx="5615856" cy="1799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latin typeface="Arial" charset="0"/>
                <a:cs typeface="Arial" charset="0"/>
              </a:rPr>
              <a:t>Effect of hydrogen bonding on spectroscopic properties in organic-inorganic hybrids</a:t>
            </a:r>
            <a:endParaRPr lang="pl-PL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sz="quarter" idx="10"/>
          </p:nvPr>
        </p:nvSpPr>
        <p:spPr bwMode="auto">
          <a:xfrm>
            <a:off x="2990584" y="2955842"/>
            <a:ext cx="5832475" cy="705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pl-PL" sz="2400" dirty="0" smtClean="0">
                <a:latin typeface="Arial" charset="0"/>
                <a:cs typeface="Arial" charset="0"/>
              </a:rPr>
              <a:t>Magdalena Wachowiak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Supervisor</a:t>
            </a:r>
            <a:r>
              <a:rPr lang="pl-PL" sz="2400" dirty="0" smtClean="0">
                <a:latin typeface="Arial" charset="0"/>
                <a:cs typeface="Arial" charset="0"/>
              </a:rPr>
              <a:t>: dr hab. Łukasz Hetmańczyk</a:t>
            </a:r>
          </a:p>
        </p:txBody>
      </p:sp>
      <p:pic>
        <p:nvPicPr>
          <p:cNvPr id="4105" name="Picture 9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28675" r="4787" b="28110"/>
          <a:stretch/>
        </p:blipFill>
        <p:spPr bwMode="auto">
          <a:xfrm>
            <a:off x="3009206" y="3740021"/>
            <a:ext cx="5182863" cy="13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mipt.ru/upload/iblock/361/logojinr_247x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0" y="2150661"/>
            <a:ext cx="2189501" cy="16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3" descr="Podobny obraz"/>
          <p:cNvSpPr>
            <a:spLocks noChangeAspect="1" noChangeArrowheads="1"/>
          </p:cNvSpPr>
          <p:nvPr/>
        </p:nvSpPr>
        <p:spPr bwMode="auto">
          <a:xfrm>
            <a:off x="155575" y="-437886"/>
            <a:ext cx="3619500" cy="9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15" descr="Podobny obraz"/>
          <p:cNvSpPr>
            <a:spLocks noChangeAspect="1" noChangeArrowheads="1"/>
          </p:cNvSpPr>
          <p:nvPr/>
        </p:nvSpPr>
        <p:spPr bwMode="auto">
          <a:xfrm>
            <a:off x="307975" y="-310886"/>
            <a:ext cx="3619500" cy="9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17" descr="Podobny obraz"/>
          <p:cNvSpPr>
            <a:spLocks noChangeAspect="1" noChangeArrowheads="1"/>
          </p:cNvSpPr>
          <p:nvPr/>
        </p:nvSpPr>
        <p:spPr bwMode="auto">
          <a:xfrm>
            <a:off x="460375" y="-183886"/>
            <a:ext cx="3619500" cy="9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9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155576" y="-285749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21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307975" y="-158749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23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460376" y="-31749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25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612775" y="95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27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765176" y="222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29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917575" y="349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31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1069976" y="476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33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1222375" y="603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35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1374775" y="730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37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1527175" y="857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44" descr="Znalezione obrazy dla zapytania Frank laboratory of neutron physics"/>
          <p:cNvSpPr>
            <a:spLocks noChangeAspect="1" noChangeArrowheads="1"/>
          </p:cNvSpPr>
          <p:nvPr/>
        </p:nvSpPr>
        <p:spPr bwMode="auto">
          <a:xfrm>
            <a:off x="1679575" y="984253"/>
            <a:ext cx="1905000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44" name="Picture 48" descr="Znalezione obrazy dla zapytania Frank laboratory of neutron phys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50000" r="66108" b="22114"/>
          <a:stretch/>
        </p:blipFill>
        <p:spPr bwMode="auto">
          <a:xfrm>
            <a:off x="763917" y="3913622"/>
            <a:ext cx="1906259" cy="10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spectra calculation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b="1" dirty="0"/>
              <a:t>What for?</a:t>
            </a:r>
          </a:p>
          <a:p>
            <a:pPr algn="just"/>
            <a:r>
              <a:rPr lang="en-US" sz="1600" dirty="0"/>
              <a:t>To support interpretation of experimental </a:t>
            </a:r>
            <a:r>
              <a:rPr lang="en-US" sz="1600" dirty="0" smtClean="0"/>
              <a:t>spectra</a:t>
            </a:r>
            <a:r>
              <a:rPr lang="pl-PL" sz="1600" dirty="0" smtClean="0"/>
              <a:t>.</a:t>
            </a:r>
            <a:endParaRPr lang="en-US" sz="1600" dirty="0"/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The best way: calculation for crystal (solid state) using Periodic Boundary Conditions → </a:t>
            </a:r>
            <a:r>
              <a:rPr lang="en-US" sz="1600" dirty="0" smtClean="0"/>
              <a:t>phonons</a:t>
            </a:r>
            <a:r>
              <a:rPr lang="pl-PL" sz="1600" dirty="0" smtClean="0"/>
              <a:t>.</a:t>
            </a:r>
            <a:endParaRPr lang="en-US" sz="1600" dirty="0"/>
          </a:p>
          <a:p>
            <a:pPr algn="just"/>
            <a:r>
              <a:rPr lang="en-US" sz="1600" dirty="0"/>
              <a:t>					</a:t>
            </a:r>
            <a:r>
              <a:rPr lang="en-US" sz="1600" b="1" dirty="0"/>
              <a:t>But </a:t>
            </a:r>
            <a:r>
              <a:rPr lang="en-US" sz="1600" b="1" dirty="0" smtClean="0"/>
              <a:t>…</a:t>
            </a:r>
            <a:endParaRPr lang="en-US" sz="1600" b="1" dirty="0"/>
          </a:p>
          <a:p>
            <a:pPr algn="just"/>
            <a:r>
              <a:rPr lang="en-US" sz="1600" dirty="0"/>
              <a:t>The systems under investigation are dynamically disordered (even at low temperatures) </a:t>
            </a:r>
          </a:p>
          <a:p>
            <a:pPr algn="just"/>
            <a:r>
              <a:rPr lang="en-US" sz="1600" dirty="0"/>
              <a:t>Calculations are time consuming → we were time </a:t>
            </a:r>
            <a:r>
              <a:rPr lang="en-US" sz="1600" dirty="0" smtClean="0"/>
              <a:t>limited</a:t>
            </a:r>
            <a:r>
              <a:rPr lang="pl-PL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The spectra were calculated as a sum of constituting </a:t>
            </a:r>
            <a:r>
              <a:rPr lang="en-US" sz="1600" dirty="0" smtClean="0"/>
              <a:t>molecules</a:t>
            </a:r>
            <a:r>
              <a:rPr lang="pl-PL" sz="1600" dirty="0" smtClean="0"/>
              <a:t>:</a:t>
            </a:r>
            <a:r>
              <a:rPr lang="en-US" sz="1600" dirty="0" smtClean="0"/>
              <a:t> </a:t>
            </a:r>
            <a:endParaRPr lang="en-US" sz="1600" dirty="0"/>
          </a:p>
          <a:p>
            <a:pPr algn="just"/>
            <a:r>
              <a:rPr lang="en-US" sz="1600" dirty="0"/>
              <a:t>→ MIR spectra (internal vibrations) are reasonably well reproduced (despite the simplicity of the assumed model</a:t>
            </a:r>
            <a:r>
              <a:rPr lang="en-US" sz="1600" dirty="0" smtClean="0"/>
              <a:t>)</a:t>
            </a:r>
            <a:r>
              <a:rPr lang="pl-PL" sz="1600" dirty="0" smtClean="0"/>
              <a:t>,</a:t>
            </a:r>
            <a:endParaRPr lang="en-US" sz="1600" dirty="0"/>
          </a:p>
          <a:p>
            <a:pPr algn="just"/>
            <a:r>
              <a:rPr lang="en-US" sz="1600" dirty="0"/>
              <a:t>→ FIR (especially low wavenumber region); lattice vibrations are </a:t>
            </a:r>
            <a:r>
              <a:rPr lang="en-US" sz="1600" dirty="0" smtClean="0"/>
              <a:t>missing</a:t>
            </a:r>
            <a:r>
              <a:rPr lang="pl-PL" sz="1600" dirty="0" smtClean="0"/>
              <a:t>.</a:t>
            </a:r>
            <a:endParaRPr lang="ru-RU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58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854" y="586983"/>
            <a:ext cx="6418132" cy="762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2D69"/>
                </a:solidFill>
              </a:rPr>
              <a:t>IR and RS spectroscopy</a:t>
            </a:r>
            <a:endParaRPr lang="ru-RU" sz="2800" dirty="0">
              <a:solidFill>
                <a:srgbClr val="002D6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76" y="4830585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2D69"/>
                </a:solidFill>
              </a:rPr>
              <a:t>Method:</a:t>
            </a:r>
            <a:r>
              <a:rPr lang="en-US" sz="1200" dirty="0" smtClean="0">
                <a:solidFill>
                  <a:srgbClr val="002D69"/>
                </a:solidFill>
              </a:rPr>
              <a:t> DFT</a:t>
            </a:r>
          </a:p>
          <a:p>
            <a:r>
              <a:rPr lang="en-US" sz="1200" i="1" dirty="0" smtClean="0">
                <a:solidFill>
                  <a:srgbClr val="002D69"/>
                </a:solidFill>
              </a:rPr>
              <a:t>Functional:</a:t>
            </a:r>
            <a:r>
              <a:rPr lang="en-US" sz="1200" dirty="0" smtClean="0">
                <a:solidFill>
                  <a:srgbClr val="002D69"/>
                </a:solidFill>
              </a:rPr>
              <a:t> </a:t>
            </a:r>
            <a:r>
              <a:rPr lang="en-US" sz="1200" b="1" dirty="0" err="1" smtClean="0">
                <a:solidFill>
                  <a:srgbClr val="002D69"/>
                </a:solidFill>
              </a:rPr>
              <a:t>G</a:t>
            </a:r>
            <a:r>
              <a:rPr lang="en-US" sz="1200" dirty="0" err="1" smtClean="0">
                <a:solidFill>
                  <a:srgbClr val="002D69"/>
                </a:solidFill>
              </a:rPr>
              <a:t>enaral</a:t>
            </a:r>
            <a:r>
              <a:rPr lang="en-US" sz="1200" dirty="0" smtClean="0">
                <a:solidFill>
                  <a:srgbClr val="002D69"/>
                </a:solidFill>
              </a:rPr>
              <a:t> </a:t>
            </a:r>
            <a:r>
              <a:rPr lang="en-US" sz="1200" b="1" dirty="0" err="1" smtClean="0">
                <a:solidFill>
                  <a:srgbClr val="002D69"/>
                </a:solidFill>
              </a:rPr>
              <a:t>G</a:t>
            </a:r>
            <a:r>
              <a:rPr lang="en-US" sz="1200" dirty="0" err="1" smtClean="0">
                <a:solidFill>
                  <a:srgbClr val="002D69"/>
                </a:solidFill>
              </a:rPr>
              <a:t>gradient</a:t>
            </a:r>
            <a:r>
              <a:rPr lang="en-US" sz="1200" dirty="0" smtClean="0">
                <a:solidFill>
                  <a:srgbClr val="002D69"/>
                </a:solidFill>
              </a:rPr>
              <a:t> </a:t>
            </a:r>
            <a:r>
              <a:rPr lang="en-US" sz="1200" b="1" dirty="0" smtClean="0">
                <a:solidFill>
                  <a:srgbClr val="002D69"/>
                </a:solidFill>
              </a:rPr>
              <a:t>A</a:t>
            </a:r>
            <a:r>
              <a:rPr lang="en-US" sz="1200" dirty="0" smtClean="0">
                <a:solidFill>
                  <a:srgbClr val="002D69"/>
                </a:solidFill>
              </a:rPr>
              <a:t>pproximation, </a:t>
            </a:r>
            <a:r>
              <a:rPr lang="en-US" sz="1200" b="1" dirty="0" smtClean="0">
                <a:solidFill>
                  <a:srgbClr val="002D69"/>
                </a:solidFill>
              </a:rPr>
              <a:t>PBE </a:t>
            </a:r>
            <a:r>
              <a:rPr lang="en-US" sz="1200" dirty="0" smtClean="0">
                <a:solidFill>
                  <a:srgbClr val="002D69"/>
                </a:solidFill>
              </a:rPr>
              <a:t>+</a:t>
            </a:r>
            <a:r>
              <a:rPr lang="en-US" sz="1200" b="1" dirty="0" smtClean="0">
                <a:solidFill>
                  <a:srgbClr val="002D69"/>
                </a:solidFill>
              </a:rPr>
              <a:t> D3BJ </a:t>
            </a:r>
            <a:r>
              <a:rPr lang="en-US" sz="1200" dirty="0" smtClean="0">
                <a:solidFill>
                  <a:srgbClr val="002D69"/>
                </a:solidFill>
              </a:rPr>
              <a:t>dispersion correction (</a:t>
            </a:r>
            <a:r>
              <a:rPr lang="en-US" sz="1200" dirty="0" err="1" smtClean="0">
                <a:solidFill>
                  <a:srgbClr val="002D69"/>
                </a:solidFill>
              </a:rPr>
              <a:t>Grimme</a:t>
            </a:r>
            <a:r>
              <a:rPr lang="en-US" sz="1200" dirty="0" smtClean="0">
                <a:solidFill>
                  <a:srgbClr val="002D69"/>
                </a:solidFill>
              </a:rPr>
              <a:t>)</a:t>
            </a:r>
            <a:endParaRPr lang="en-US" sz="1200" b="1" dirty="0" smtClean="0">
              <a:solidFill>
                <a:srgbClr val="002D69"/>
              </a:solidFill>
            </a:endParaRPr>
          </a:p>
          <a:p>
            <a:r>
              <a:rPr lang="en-US" sz="1200" i="1" dirty="0" smtClean="0">
                <a:solidFill>
                  <a:srgbClr val="002D69"/>
                </a:solidFill>
              </a:rPr>
              <a:t>Basis set:</a:t>
            </a:r>
            <a:r>
              <a:rPr lang="en-US" sz="1200" dirty="0" smtClean="0">
                <a:solidFill>
                  <a:srgbClr val="002D69"/>
                </a:solidFill>
              </a:rPr>
              <a:t> TZVPP </a:t>
            </a:r>
          </a:p>
          <a:p>
            <a:r>
              <a:rPr lang="en-US" sz="1200" i="1" dirty="0" smtClean="0">
                <a:solidFill>
                  <a:srgbClr val="002D69"/>
                </a:solidFill>
              </a:rPr>
              <a:t>Program:</a:t>
            </a:r>
            <a:r>
              <a:rPr lang="en-US" sz="1200" dirty="0" smtClean="0">
                <a:solidFill>
                  <a:srgbClr val="002D69"/>
                </a:solidFill>
              </a:rPr>
              <a:t> ORCA v. 4.1.1</a:t>
            </a:r>
            <a:endParaRPr lang="ru-RU" sz="1200" dirty="0">
              <a:solidFill>
                <a:srgbClr val="002D69"/>
              </a:solidFill>
            </a:endParaRPr>
          </a:p>
        </p:txBody>
      </p:sp>
      <p:pic>
        <p:nvPicPr>
          <p:cNvPr id="12290" name="Picture 2" descr="ORCA Input 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208" y="5206284"/>
            <a:ext cx="1304925" cy="555626"/>
          </a:xfrm>
          <a:prstGeom prst="rect">
            <a:avLst/>
          </a:prstGeom>
          <a:noFill/>
        </p:spPr>
      </p:pic>
      <p:pic>
        <p:nvPicPr>
          <p:cNvPr id="14" name="Рисунок 3" descr="CrCN6.jpg"/>
          <p:cNvPicPr>
            <a:picLocks noChangeAspect="1"/>
          </p:cNvPicPr>
          <p:nvPr/>
        </p:nvPicPr>
        <p:blipFill>
          <a:blip r:embed="rId4" cstate="print"/>
          <a:srcRect l="9054" r="9054"/>
          <a:stretch>
            <a:fillRect/>
          </a:stretch>
        </p:blipFill>
        <p:spPr>
          <a:xfrm>
            <a:off x="395536" y="1313771"/>
            <a:ext cx="2265135" cy="2587398"/>
          </a:xfrm>
          <a:prstGeom prst="rect">
            <a:avLst/>
          </a:prstGeom>
        </p:spPr>
      </p:pic>
      <p:pic>
        <p:nvPicPr>
          <p:cNvPr id="15" name="Рисунок 4" descr="acetamini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6807" y="1456086"/>
            <a:ext cx="2461668" cy="2302769"/>
          </a:xfrm>
          <a:prstGeom prst="rect">
            <a:avLst/>
          </a:prstGeom>
        </p:spPr>
      </p:pic>
      <p:sp>
        <p:nvSpPr>
          <p:cNvPr id="16" name="TextBox 5"/>
          <p:cNvSpPr txBox="1"/>
          <p:nvPr/>
        </p:nvSpPr>
        <p:spPr>
          <a:xfrm>
            <a:off x="4135687" y="246638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+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120500" y="1310220"/>
            <a:ext cx="2819400" cy="609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2D69"/>
                </a:solidFill>
              </a:rPr>
              <a:t>Building blocks</a:t>
            </a:r>
            <a:endParaRPr lang="ru-RU" sz="2400" dirty="0">
              <a:solidFill>
                <a:srgbClr val="002D69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3111528" y="1705371"/>
            <a:ext cx="34403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D69"/>
                </a:solidFill>
              </a:rPr>
              <a:t>All complexes in the CN</a:t>
            </a:r>
            <a:r>
              <a:rPr lang="en-US" sz="1400" baseline="30000" dirty="0" smtClean="0">
                <a:solidFill>
                  <a:srgbClr val="002D69"/>
                </a:solidFill>
              </a:rPr>
              <a:t>-</a:t>
            </a:r>
            <a:r>
              <a:rPr lang="en-US" sz="1400" dirty="0" smtClean="0">
                <a:solidFill>
                  <a:srgbClr val="002D69"/>
                </a:solidFill>
              </a:rPr>
              <a:t> octahedral field </a:t>
            </a:r>
          </a:p>
          <a:p>
            <a:r>
              <a:rPr lang="en-US" sz="1400" dirty="0" smtClean="0">
                <a:solidFill>
                  <a:srgbClr val="002D69"/>
                </a:solidFill>
              </a:rPr>
              <a:t>are</a:t>
            </a:r>
            <a:r>
              <a:rPr lang="en-US" sz="1400" b="1" dirty="0" smtClean="0">
                <a:solidFill>
                  <a:srgbClr val="002D69"/>
                </a:solidFill>
              </a:rPr>
              <a:t> low </a:t>
            </a:r>
            <a:r>
              <a:rPr lang="en-US" sz="1400" dirty="0" smtClean="0">
                <a:solidFill>
                  <a:srgbClr val="002D69"/>
                </a:solidFill>
              </a:rPr>
              <a:t>spin states</a:t>
            </a:r>
            <a:r>
              <a:rPr lang="pl-PL" sz="1400" dirty="0" smtClean="0">
                <a:solidFill>
                  <a:srgbClr val="002D69"/>
                </a:solidFill>
              </a:rPr>
              <a:t>:</a:t>
            </a:r>
            <a:endParaRPr lang="en-US" sz="1400" dirty="0" smtClean="0">
              <a:solidFill>
                <a:srgbClr val="002D6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2D69"/>
                </a:solidFill>
              </a:rPr>
              <a:t>Cr</a:t>
            </a:r>
            <a:r>
              <a:rPr lang="en-US" sz="1400" baseline="30000" dirty="0" smtClean="0">
                <a:solidFill>
                  <a:srgbClr val="002D69"/>
                </a:solidFill>
              </a:rPr>
              <a:t>3+ </a:t>
            </a:r>
            <a:r>
              <a:rPr lang="en-US" sz="1400" dirty="0" smtClean="0">
                <a:solidFill>
                  <a:srgbClr val="002D69"/>
                </a:solidFill>
              </a:rPr>
              <a:t>= [</a:t>
            </a:r>
            <a:r>
              <a:rPr lang="en-US" sz="1400" dirty="0" err="1" smtClean="0">
                <a:solidFill>
                  <a:srgbClr val="002D69"/>
                </a:solidFill>
              </a:rPr>
              <a:t>Ar</a:t>
            </a:r>
            <a:r>
              <a:rPr lang="en-US" sz="1400" dirty="0" smtClean="0">
                <a:solidFill>
                  <a:srgbClr val="002D69"/>
                </a:solidFill>
              </a:rPr>
              <a:t>]3d</a:t>
            </a:r>
            <a:r>
              <a:rPr lang="en-US" sz="1400" baseline="30000" dirty="0" smtClean="0">
                <a:solidFill>
                  <a:srgbClr val="002D69"/>
                </a:solidFill>
              </a:rPr>
              <a:t>3 </a:t>
            </a:r>
            <a:r>
              <a:rPr lang="en-US" sz="1400" dirty="0" smtClean="0">
                <a:solidFill>
                  <a:srgbClr val="002D69"/>
                </a:solidFill>
              </a:rPr>
              <a:t>(2S+1 = 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2D69"/>
                </a:solidFill>
              </a:rPr>
              <a:t>Fe</a:t>
            </a:r>
            <a:r>
              <a:rPr lang="en-US" sz="1400" baseline="30000" dirty="0" smtClean="0">
                <a:solidFill>
                  <a:srgbClr val="002D69"/>
                </a:solidFill>
              </a:rPr>
              <a:t>3+</a:t>
            </a:r>
            <a:r>
              <a:rPr lang="en-US" sz="1400" dirty="0" smtClean="0">
                <a:solidFill>
                  <a:srgbClr val="002D69"/>
                </a:solidFill>
              </a:rPr>
              <a:t> = [</a:t>
            </a:r>
            <a:r>
              <a:rPr lang="en-US" sz="1400" dirty="0" err="1" smtClean="0">
                <a:solidFill>
                  <a:srgbClr val="002D69"/>
                </a:solidFill>
              </a:rPr>
              <a:t>Ar</a:t>
            </a:r>
            <a:r>
              <a:rPr lang="en-US" sz="1400" dirty="0" smtClean="0">
                <a:solidFill>
                  <a:srgbClr val="002D69"/>
                </a:solidFill>
              </a:rPr>
              <a:t>]3d</a:t>
            </a:r>
            <a:r>
              <a:rPr lang="en-US" sz="1400" baseline="30000" dirty="0" smtClean="0">
                <a:solidFill>
                  <a:srgbClr val="002D69"/>
                </a:solidFill>
              </a:rPr>
              <a:t>5 </a:t>
            </a:r>
            <a:r>
              <a:rPr lang="en-US" sz="1400" dirty="0" smtClean="0">
                <a:solidFill>
                  <a:srgbClr val="002D69"/>
                </a:solidFill>
              </a:rPr>
              <a:t>(2S+1 = 2)</a:t>
            </a:r>
            <a:endParaRPr lang="en-US" sz="1400" baseline="30000" dirty="0" smtClean="0">
              <a:solidFill>
                <a:srgbClr val="002D6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2D69"/>
                </a:solidFill>
              </a:rPr>
              <a:t>Co</a:t>
            </a:r>
            <a:r>
              <a:rPr lang="en-US" sz="1400" baseline="30000" dirty="0" smtClean="0">
                <a:solidFill>
                  <a:srgbClr val="002D69"/>
                </a:solidFill>
              </a:rPr>
              <a:t>3+</a:t>
            </a:r>
            <a:r>
              <a:rPr lang="en-US" sz="1400" dirty="0" smtClean="0">
                <a:solidFill>
                  <a:srgbClr val="002D69"/>
                </a:solidFill>
              </a:rPr>
              <a:t> = [</a:t>
            </a:r>
            <a:r>
              <a:rPr lang="en-US" sz="1400" dirty="0" err="1" smtClean="0">
                <a:solidFill>
                  <a:srgbClr val="002D69"/>
                </a:solidFill>
              </a:rPr>
              <a:t>Ar</a:t>
            </a:r>
            <a:r>
              <a:rPr lang="en-US" sz="1400" dirty="0" smtClean="0">
                <a:solidFill>
                  <a:srgbClr val="002D69"/>
                </a:solidFill>
              </a:rPr>
              <a:t>]3d</a:t>
            </a:r>
            <a:r>
              <a:rPr lang="en-US" sz="1400" baseline="30000" dirty="0" smtClean="0">
                <a:solidFill>
                  <a:srgbClr val="002D69"/>
                </a:solidFill>
              </a:rPr>
              <a:t>6 </a:t>
            </a:r>
            <a:r>
              <a:rPr lang="en-US" sz="1400" dirty="0" smtClean="0">
                <a:solidFill>
                  <a:srgbClr val="002D69"/>
                </a:solidFill>
              </a:rPr>
              <a:t>(2S+1 = 1)</a:t>
            </a:r>
            <a:endParaRPr lang="ru-RU" sz="1400" baseline="30000" dirty="0">
              <a:solidFill>
                <a:srgbClr val="002D69"/>
              </a:solidFill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136676" y="3825336"/>
            <a:ext cx="3988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D69"/>
                </a:solidFill>
              </a:rPr>
              <a:t>Symmetry: O</a:t>
            </a:r>
            <a:r>
              <a:rPr lang="en-US" sz="1600" baseline="-25000" dirty="0" smtClean="0">
                <a:solidFill>
                  <a:srgbClr val="002D69"/>
                </a:solidFill>
              </a:rPr>
              <a:t>h</a:t>
            </a:r>
            <a:r>
              <a:rPr lang="en-US" sz="1600" dirty="0" smtClean="0">
                <a:solidFill>
                  <a:srgbClr val="002D69"/>
                </a:solidFill>
              </a:rPr>
              <a:t> (48 symmetry elements)</a:t>
            </a:r>
          </a:p>
          <a:p>
            <a:r>
              <a:rPr lang="el-GR" sz="1600" dirty="0" smtClean="0">
                <a:solidFill>
                  <a:srgbClr val="002D69"/>
                </a:solidFill>
              </a:rPr>
              <a:t>Γ</a:t>
            </a:r>
            <a:r>
              <a:rPr lang="en-US" sz="1600" baseline="-25000" dirty="0" err="1" smtClean="0">
                <a:solidFill>
                  <a:srgbClr val="002D69"/>
                </a:solidFill>
              </a:rPr>
              <a:t>vib</a:t>
            </a:r>
            <a:r>
              <a:rPr lang="en-US" sz="1600" dirty="0" smtClean="0">
                <a:solidFill>
                  <a:srgbClr val="002D69"/>
                </a:solidFill>
              </a:rPr>
              <a:t>: 2A</a:t>
            </a:r>
            <a:r>
              <a:rPr lang="en-US" sz="1600" baseline="-25000" dirty="0" smtClean="0">
                <a:solidFill>
                  <a:srgbClr val="002D69"/>
                </a:solidFill>
              </a:rPr>
              <a:t>1g</a:t>
            </a:r>
            <a:r>
              <a:rPr lang="en-US" sz="1600" dirty="0" smtClean="0">
                <a:solidFill>
                  <a:srgbClr val="002D69"/>
                </a:solidFill>
              </a:rPr>
              <a:t> + 2E</a:t>
            </a:r>
            <a:r>
              <a:rPr lang="en-US" sz="1600" baseline="-25000" dirty="0" smtClean="0">
                <a:solidFill>
                  <a:srgbClr val="002D69"/>
                </a:solidFill>
              </a:rPr>
              <a:t>g</a:t>
            </a:r>
            <a:r>
              <a:rPr lang="en-US" sz="1600" dirty="0" smtClean="0">
                <a:solidFill>
                  <a:srgbClr val="002D69"/>
                </a:solidFill>
              </a:rPr>
              <a:t> + T</a:t>
            </a:r>
            <a:r>
              <a:rPr lang="en-US" sz="1600" baseline="-25000" dirty="0" smtClean="0">
                <a:solidFill>
                  <a:srgbClr val="002D69"/>
                </a:solidFill>
              </a:rPr>
              <a:t>1g</a:t>
            </a:r>
            <a:r>
              <a:rPr lang="en-US" sz="1600" dirty="0" smtClean="0">
                <a:solidFill>
                  <a:srgbClr val="002D69"/>
                </a:solidFill>
              </a:rPr>
              <a:t> + 2T</a:t>
            </a:r>
            <a:r>
              <a:rPr lang="en-US" sz="1600" baseline="-25000" dirty="0" smtClean="0">
                <a:solidFill>
                  <a:srgbClr val="002D69"/>
                </a:solidFill>
              </a:rPr>
              <a:t>2g</a:t>
            </a:r>
            <a:r>
              <a:rPr lang="en-US" sz="1600" dirty="0" smtClean="0">
                <a:solidFill>
                  <a:srgbClr val="002D69"/>
                </a:solidFill>
              </a:rPr>
              <a:t> + 4T</a:t>
            </a:r>
            <a:r>
              <a:rPr lang="en-US" sz="1600" baseline="-25000" dirty="0" smtClean="0">
                <a:solidFill>
                  <a:srgbClr val="002D69"/>
                </a:solidFill>
              </a:rPr>
              <a:t>1u</a:t>
            </a:r>
            <a:r>
              <a:rPr lang="en-US" sz="1600" dirty="0" smtClean="0">
                <a:solidFill>
                  <a:srgbClr val="002D69"/>
                </a:solidFill>
              </a:rPr>
              <a:t> + 2T</a:t>
            </a:r>
            <a:r>
              <a:rPr lang="en-US" sz="1600" baseline="-25000" dirty="0" smtClean="0">
                <a:solidFill>
                  <a:srgbClr val="002D69"/>
                </a:solidFill>
              </a:rPr>
              <a:t>2u</a:t>
            </a:r>
          </a:p>
          <a:p>
            <a:r>
              <a:rPr lang="en-US" sz="1600" dirty="0" smtClean="0">
                <a:solidFill>
                  <a:srgbClr val="002D69"/>
                </a:solidFill>
              </a:rPr>
              <a:t>IR active: 4T</a:t>
            </a:r>
            <a:r>
              <a:rPr lang="en-US" sz="1600" baseline="-25000" dirty="0" smtClean="0">
                <a:solidFill>
                  <a:srgbClr val="002D69"/>
                </a:solidFill>
              </a:rPr>
              <a:t>1u</a:t>
            </a:r>
            <a:endParaRPr lang="en-US" sz="1600" dirty="0" smtClean="0">
              <a:solidFill>
                <a:srgbClr val="002D69"/>
              </a:solidFill>
            </a:endParaRPr>
          </a:p>
          <a:p>
            <a:r>
              <a:rPr lang="en-US" sz="1600" dirty="0" smtClean="0">
                <a:solidFill>
                  <a:srgbClr val="002D69"/>
                </a:solidFill>
              </a:rPr>
              <a:t>RS active: 2A</a:t>
            </a:r>
            <a:r>
              <a:rPr lang="en-US" sz="1600" baseline="-25000" dirty="0" smtClean="0">
                <a:solidFill>
                  <a:srgbClr val="002D69"/>
                </a:solidFill>
              </a:rPr>
              <a:t>1g</a:t>
            </a:r>
            <a:r>
              <a:rPr lang="en-US" sz="1600" dirty="0" smtClean="0">
                <a:solidFill>
                  <a:srgbClr val="002D69"/>
                </a:solidFill>
              </a:rPr>
              <a:t> + 2E</a:t>
            </a:r>
            <a:r>
              <a:rPr lang="en-US" sz="1600" baseline="-25000" dirty="0" smtClean="0">
                <a:solidFill>
                  <a:srgbClr val="002D69"/>
                </a:solidFill>
              </a:rPr>
              <a:t>g</a:t>
            </a:r>
            <a:r>
              <a:rPr lang="en-US" sz="1600" dirty="0" smtClean="0">
                <a:solidFill>
                  <a:srgbClr val="002D69"/>
                </a:solidFill>
              </a:rPr>
              <a:t> + 2T</a:t>
            </a:r>
            <a:r>
              <a:rPr lang="en-US" sz="1600" baseline="-25000" dirty="0" smtClean="0">
                <a:solidFill>
                  <a:srgbClr val="002D69"/>
                </a:solidFill>
              </a:rPr>
              <a:t>2g</a:t>
            </a:r>
            <a:r>
              <a:rPr lang="en-US" sz="1600" dirty="0" smtClean="0">
                <a:solidFill>
                  <a:srgbClr val="002D69"/>
                </a:solidFill>
              </a:rPr>
              <a:t> </a:t>
            </a:r>
            <a:endParaRPr lang="ru-RU" sz="1600" dirty="0">
              <a:solidFill>
                <a:srgbClr val="002D69"/>
              </a:solidFill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5967786" y="3743219"/>
            <a:ext cx="304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D69"/>
                </a:solidFill>
              </a:rPr>
              <a:t>Symmetry: C</a:t>
            </a:r>
            <a:r>
              <a:rPr lang="en-US" sz="1600" baseline="-25000" dirty="0" smtClean="0">
                <a:solidFill>
                  <a:srgbClr val="002D69"/>
                </a:solidFill>
              </a:rPr>
              <a:t>s</a:t>
            </a:r>
            <a:r>
              <a:rPr lang="en-US" sz="1600" dirty="0" smtClean="0">
                <a:solidFill>
                  <a:srgbClr val="002D69"/>
                </a:solidFill>
              </a:rPr>
              <a:t> (only one plane) </a:t>
            </a:r>
          </a:p>
          <a:p>
            <a:r>
              <a:rPr lang="el-GR" sz="1600" dirty="0" smtClean="0">
                <a:solidFill>
                  <a:srgbClr val="002D69"/>
                </a:solidFill>
              </a:rPr>
              <a:t>Γ</a:t>
            </a:r>
            <a:r>
              <a:rPr lang="en-US" sz="1600" baseline="-25000" dirty="0" err="1" smtClean="0">
                <a:solidFill>
                  <a:srgbClr val="002D69"/>
                </a:solidFill>
              </a:rPr>
              <a:t>vib</a:t>
            </a:r>
            <a:r>
              <a:rPr lang="en-US" sz="1600" dirty="0" smtClean="0">
                <a:solidFill>
                  <a:srgbClr val="002D69"/>
                </a:solidFill>
              </a:rPr>
              <a:t>: 15A’ + 12A” </a:t>
            </a:r>
            <a:endParaRPr lang="en-US" sz="1600" baseline="-25000" dirty="0" smtClean="0">
              <a:solidFill>
                <a:srgbClr val="002D69"/>
              </a:solidFill>
            </a:endParaRPr>
          </a:p>
          <a:p>
            <a:r>
              <a:rPr lang="en-US" sz="1600" dirty="0" smtClean="0">
                <a:solidFill>
                  <a:srgbClr val="002D69"/>
                </a:solidFill>
              </a:rPr>
              <a:t>IR active: 15A’ + 12A” </a:t>
            </a:r>
          </a:p>
          <a:p>
            <a:r>
              <a:rPr lang="en-US" sz="1600" dirty="0" smtClean="0">
                <a:solidFill>
                  <a:srgbClr val="002D69"/>
                </a:solidFill>
              </a:rPr>
              <a:t>RS active: 15A’ + 12A” </a:t>
            </a:r>
            <a:endParaRPr lang="ru-RU" sz="1600" dirty="0">
              <a:solidFill>
                <a:srgbClr val="00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Spectroscopic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- </a:t>
            </a:r>
            <a:r>
              <a:rPr lang="pl-PL" dirty="0" err="1" smtClean="0"/>
              <a:t>ACECo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10" y="825936"/>
            <a:ext cx="7040868" cy="491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1" y="1417340"/>
            <a:ext cx="2418064" cy="22327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1" y="3546070"/>
            <a:ext cx="2319360" cy="216893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1520" y="1384742"/>
            <a:ext cx="99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D69"/>
                </a:solidFill>
                <a:sym typeface="Symbol"/>
              </a:rPr>
              <a:t></a:t>
            </a:r>
            <a:r>
              <a:rPr lang="pl-PL" b="1" dirty="0" smtClean="0">
                <a:solidFill>
                  <a:srgbClr val="002D69"/>
                </a:solidFill>
              </a:rPr>
              <a:t>C-N</a:t>
            </a:r>
            <a:endParaRPr lang="en-US" b="1" dirty="0">
              <a:solidFill>
                <a:srgbClr val="00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ACEFe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97" y="807818"/>
            <a:ext cx="7097215" cy="49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Magda\Desktop\Praktyka_2019\Magda\Magda\ACEFe-spalon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866"/>
            <a:ext cx="2411760" cy="18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gda\Desktop\Praktyka_2019\Magda\Magda\ACE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86982"/>
            <a:ext cx="2411760" cy="18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ACECr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85532"/>
            <a:ext cx="6912768" cy="482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gda\Desktop\Praktyka_2019\Magda\Magda\ACE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0596"/>
            <a:ext cx="2290323" cy="17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Hydrogen</a:t>
            </a:r>
            <a:r>
              <a:rPr lang="pl-PL" dirty="0" smtClean="0"/>
              <a:t> </a:t>
            </a:r>
            <a:r>
              <a:rPr lang="pl-PL" dirty="0" err="1" smtClean="0"/>
              <a:t>bond</a:t>
            </a:r>
            <a:endParaRPr lang="pl-PL" dirty="0"/>
          </a:p>
        </p:txBody>
      </p:sp>
      <p:pic>
        <p:nvPicPr>
          <p:cNvPr id="4" name="Рисунок 3" descr="CrCN6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/>
          <a:srcRect t="251" b="-1208"/>
          <a:stretch/>
        </p:blipFill>
        <p:spPr>
          <a:xfrm>
            <a:off x="2483768" y="1633364"/>
            <a:ext cx="2438776" cy="2304000"/>
          </a:xfrm>
          <a:prstGeom prst="rect">
            <a:avLst/>
          </a:prstGeom>
        </p:spPr>
      </p:pic>
      <p:pic>
        <p:nvPicPr>
          <p:cNvPr id="5" name="Рисунок 4" descr="acetamini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3925" y="1921396"/>
            <a:ext cx="2461668" cy="2302769"/>
          </a:xfrm>
          <a:prstGeom prst="rect">
            <a:avLst/>
          </a:prstGeom>
        </p:spPr>
      </p:pic>
      <p:cxnSp>
        <p:nvCxnSpPr>
          <p:cNvPr id="7" name="Łącznik prostoliniowy 6"/>
          <p:cNvCxnSpPr/>
          <p:nvPr/>
        </p:nvCxnSpPr>
        <p:spPr>
          <a:xfrm>
            <a:off x="4723756" y="2930225"/>
            <a:ext cx="570139" cy="18194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4610537" y="3088104"/>
            <a:ext cx="1092431" cy="77804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744961" y="256089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~2.5 Å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 rot="2112456">
            <a:off x="4534397" y="348154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~3.5 Å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100299" y="1549895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angle</a:t>
            </a:r>
            <a:r>
              <a:rPr lang="pl-PL" dirty="0" smtClean="0"/>
              <a:t> N-H…N = 150°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51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 bwMode="auto">
          <a:xfrm>
            <a:off x="2987678" y="337347"/>
            <a:ext cx="5699125" cy="8440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Hydrogen</a:t>
            </a:r>
            <a:r>
              <a:rPr lang="pl-PL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bonding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55235"/>
            <a:ext cx="6084697" cy="46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5332"/>
            <a:ext cx="2423796" cy="22094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512618"/>
            <a:ext cx="2319703" cy="216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Conclusions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195736" y="1417340"/>
            <a:ext cx="6750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investigated compounds have two solid-solid phase transitions in the temperature range from  -150°C to 150°C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pl-PL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pl-PL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samples are thermally stable up to  ~</a:t>
            </a:r>
            <a:r>
              <a:rPr lang="en-US" dirty="0" smtClean="0">
                <a:solidFill>
                  <a:srgbClr val="002060"/>
                </a:solidFill>
              </a:rPr>
              <a:t>220°C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pl-PL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The calculated </a:t>
            </a:r>
            <a:r>
              <a:rPr lang="pl-PL" dirty="0" smtClean="0">
                <a:solidFill>
                  <a:srgbClr val="002060"/>
                </a:solidFill>
              </a:rPr>
              <a:t>IR and RS </a:t>
            </a:r>
            <a:r>
              <a:rPr lang="en-US" dirty="0" smtClean="0">
                <a:solidFill>
                  <a:srgbClr val="002060"/>
                </a:solidFill>
              </a:rPr>
              <a:t>spectra </a:t>
            </a:r>
            <a:r>
              <a:rPr lang="en-US" dirty="0">
                <a:solidFill>
                  <a:srgbClr val="002060"/>
                </a:solidFill>
              </a:rPr>
              <a:t>are in a good agreement with experimental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pl-PL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pl-PL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Hydrogen bonds are rather weak and are of similar strength in discussed complex. </a:t>
            </a:r>
            <a:r>
              <a:rPr lang="pl-PL" dirty="0" smtClean="0">
                <a:solidFill>
                  <a:srgbClr val="002060"/>
                </a:solidFill>
              </a:rPr>
              <a:t>In h</a:t>
            </a:r>
            <a:r>
              <a:rPr lang="en-US" dirty="0" err="1" smtClean="0">
                <a:solidFill>
                  <a:srgbClr val="002060"/>
                </a:solidFill>
              </a:rPr>
              <a:t>igh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temperature phases </a:t>
            </a:r>
            <a:r>
              <a:rPr lang="pl-PL" dirty="0" smtClean="0">
                <a:solidFill>
                  <a:srgbClr val="002060"/>
                </a:solidFill>
              </a:rPr>
              <a:t>the </a:t>
            </a:r>
            <a:r>
              <a:rPr lang="pl-PL" dirty="0" err="1" smtClean="0">
                <a:solidFill>
                  <a:srgbClr val="002060"/>
                </a:solidFill>
              </a:rPr>
              <a:t>organic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cation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strongly dynamically disordered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u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4002"/>
            <a:ext cx="9433048" cy="50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265212"/>
            <a:ext cx="337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Thank </a:t>
            </a:r>
            <a:r>
              <a:rPr lang="en-US" sz="4000" dirty="0" err="1" smtClean="0">
                <a:solidFill>
                  <a:srgbClr val="FFFF00"/>
                </a:solidFill>
              </a:rPr>
              <a:t>yo</a:t>
            </a:r>
            <a:r>
              <a:rPr lang="pl-PL" sz="4000" dirty="0" smtClean="0">
                <a:solidFill>
                  <a:srgbClr val="FFFF00"/>
                </a:solidFill>
              </a:rPr>
              <a:t>u…..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Goals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63336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dirty="0">
                <a:solidFill>
                  <a:srgbClr val="002D69"/>
                </a:solidFill>
              </a:rPr>
              <a:t>The thermal measurements of three samples belonging do coordination </a:t>
            </a:r>
            <a:r>
              <a:rPr lang="en-GB" dirty="0" smtClean="0">
                <a:solidFill>
                  <a:srgbClr val="002D69"/>
                </a:solidFill>
              </a:rPr>
              <a:t>polymers</a:t>
            </a:r>
            <a:r>
              <a:rPr lang="pl-PL" dirty="0">
                <a:solidFill>
                  <a:srgbClr val="002D69"/>
                </a:solidFill>
              </a:rPr>
              <a:t> </a:t>
            </a:r>
            <a:r>
              <a:rPr lang="pl-PL" dirty="0" smtClean="0">
                <a:solidFill>
                  <a:srgbClr val="002D69"/>
                </a:solidFill>
              </a:rPr>
              <a:t>in order to </a:t>
            </a:r>
            <a:r>
              <a:rPr lang="en-US" dirty="0" smtClean="0">
                <a:solidFill>
                  <a:srgbClr val="002D69"/>
                </a:solidFill>
              </a:rPr>
              <a:t>determine</a:t>
            </a:r>
            <a:r>
              <a:rPr lang="pl-PL" dirty="0" smtClean="0">
                <a:solidFill>
                  <a:srgbClr val="002D69"/>
                </a:solidFill>
              </a:rPr>
              <a:t> the </a:t>
            </a:r>
            <a:r>
              <a:rPr lang="en-US" dirty="0" smtClean="0">
                <a:solidFill>
                  <a:srgbClr val="002D69"/>
                </a:solidFill>
              </a:rPr>
              <a:t>thermal stability </a:t>
            </a:r>
            <a:r>
              <a:rPr lang="pl-PL" dirty="0" smtClean="0">
                <a:solidFill>
                  <a:srgbClr val="002D69"/>
                </a:solidFill>
              </a:rPr>
              <a:t>(TGA)  and </a:t>
            </a:r>
            <a:r>
              <a:rPr lang="en-US" dirty="0" smtClean="0">
                <a:solidFill>
                  <a:srgbClr val="002D69"/>
                </a:solidFill>
              </a:rPr>
              <a:t>to detect </a:t>
            </a:r>
            <a:r>
              <a:rPr lang="en-GB" dirty="0" smtClean="0">
                <a:solidFill>
                  <a:srgbClr val="002D69"/>
                </a:solidFill>
              </a:rPr>
              <a:t>the </a:t>
            </a:r>
            <a:r>
              <a:rPr lang="en-GB" dirty="0">
                <a:solidFill>
                  <a:srgbClr val="002D69"/>
                </a:solidFill>
              </a:rPr>
              <a:t>solid-to-solid phase </a:t>
            </a:r>
            <a:r>
              <a:rPr lang="en-GB" dirty="0" smtClean="0">
                <a:solidFill>
                  <a:srgbClr val="002D69"/>
                </a:solidFill>
              </a:rPr>
              <a:t>transition</a:t>
            </a:r>
            <a:r>
              <a:rPr lang="pl-PL" dirty="0" smtClean="0">
                <a:solidFill>
                  <a:srgbClr val="002D69"/>
                </a:solidFill>
              </a:rPr>
              <a:t> (DSC)</a:t>
            </a:r>
            <a:r>
              <a:rPr lang="en-GB" dirty="0" smtClean="0">
                <a:solidFill>
                  <a:srgbClr val="002D69"/>
                </a:solidFill>
              </a:rPr>
              <a:t>. </a:t>
            </a:r>
            <a:endParaRPr lang="pl-PL" dirty="0" smtClean="0">
              <a:solidFill>
                <a:srgbClr val="002D6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 smtClean="0">
              <a:solidFill>
                <a:srgbClr val="002D6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>
                <a:solidFill>
                  <a:srgbClr val="002D69"/>
                </a:solidFill>
              </a:rPr>
              <a:t>The </a:t>
            </a:r>
            <a:r>
              <a:rPr lang="en-GB" dirty="0" smtClean="0">
                <a:solidFill>
                  <a:srgbClr val="002D69"/>
                </a:solidFill>
              </a:rPr>
              <a:t>measurement </a:t>
            </a:r>
            <a:r>
              <a:rPr lang="en-GB" dirty="0">
                <a:solidFill>
                  <a:srgbClr val="002D69"/>
                </a:solidFill>
              </a:rPr>
              <a:t>of </a:t>
            </a:r>
            <a:r>
              <a:rPr lang="en-GB" dirty="0" smtClean="0">
                <a:solidFill>
                  <a:srgbClr val="002D69"/>
                </a:solidFill>
              </a:rPr>
              <a:t>Rama</a:t>
            </a:r>
            <a:r>
              <a:rPr lang="pl-PL" dirty="0" smtClean="0">
                <a:solidFill>
                  <a:srgbClr val="002D69"/>
                </a:solidFill>
              </a:rPr>
              <a:t>n</a:t>
            </a:r>
            <a:r>
              <a:rPr lang="en-GB" dirty="0" smtClean="0">
                <a:solidFill>
                  <a:srgbClr val="002D69"/>
                </a:solidFill>
              </a:rPr>
              <a:t> </a:t>
            </a:r>
            <a:r>
              <a:rPr lang="en-GB" dirty="0">
                <a:solidFill>
                  <a:srgbClr val="002D69"/>
                </a:solidFill>
              </a:rPr>
              <a:t>spectra </a:t>
            </a:r>
            <a:r>
              <a:rPr lang="pl-PL" dirty="0" smtClean="0">
                <a:solidFill>
                  <a:srgbClr val="002D69"/>
                </a:solidFill>
              </a:rPr>
              <a:t>for </a:t>
            </a:r>
            <a:r>
              <a:rPr lang="en-GB" dirty="0" smtClean="0">
                <a:solidFill>
                  <a:srgbClr val="002D69"/>
                </a:solidFill>
              </a:rPr>
              <a:t>the </a:t>
            </a:r>
            <a:r>
              <a:rPr lang="en-GB" dirty="0">
                <a:solidFill>
                  <a:srgbClr val="002D69"/>
                </a:solidFill>
              </a:rPr>
              <a:t>crystals at room temperature, and the comparison with results obtained from infrared spectroscopy. </a:t>
            </a:r>
            <a:endParaRPr lang="pl-PL" dirty="0" smtClean="0">
              <a:solidFill>
                <a:srgbClr val="002D6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 smtClean="0">
              <a:solidFill>
                <a:srgbClr val="002D6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dirty="0" err="1" smtClean="0">
                <a:solidFill>
                  <a:srgbClr val="002060"/>
                </a:solidFill>
              </a:rPr>
              <a:t>Theoretical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prediction</a:t>
            </a:r>
            <a:r>
              <a:rPr lang="pl-PL" dirty="0" smtClean="0">
                <a:solidFill>
                  <a:srgbClr val="002060"/>
                </a:solidFill>
              </a:rPr>
              <a:t> of IR and RS spectra and </a:t>
            </a:r>
            <a:r>
              <a:rPr lang="pl-PL" dirty="0" err="1" smtClean="0">
                <a:solidFill>
                  <a:srgbClr val="002060"/>
                </a:solidFill>
              </a:rPr>
              <a:t>their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comparison</a:t>
            </a:r>
            <a:r>
              <a:rPr lang="pl-PL" dirty="0" smtClean="0">
                <a:solidFill>
                  <a:srgbClr val="002060"/>
                </a:solidFill>
              </a:rPr>
              <a:t> with </a:t>
            </a:r>
            <a:r>
              <a:rPr lang="pl-PL" dirty="0" err="1" smtClean="0">
                <a:solidFill>
                  <a:srgbClr val="002060"/>
                </a:solidFill>
              </a:rPr>
              <a:t>experimental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ones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dirty="0" err="1" smtClean="0">
                <a:solidFill>
                  <a:srgbClr val="002060"/>
                </a:solidFill>
              </a:rPr>
              <a:t>Some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remarks</a:t>
            </a:r>
            <a:r>
              <a:rPr lang="pl-PL" dirty="0" smtClean="0">
                <a:solidFill>
                  <a:srgbClr val="002060"/>
                </a:solidFill>
              </a:rPr>
              <a:t> on </a:t>
            </a:r>
            <a:r>
              <a:rPr lang="pl-PL" dirty="0" err="1" smtClean="0">
                <a:solidFill>
                  <a:srgbClr val="002060"/>
                </a:solidFill>
              </a:rPr>
              <a:t>hydrogen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bonds</a:t>
            </a:r>
            <a:r>
              <a:rPr lang="pl-PL" dirty="0" smtClean="0">
                <a:solidFill>
                  <a:srgbClr val="002060"/>
                </a:solidFill>
              </a:rPr>
              <a:t> in the </a:t>
            </a:r>
            <a:r>
              <a:rPr lang="pl-PL" dirty="0" err="1" smtClean="0">
                <a:solidFill>
                  <a:srgbClr val="002060"/>
                </a:solidFill>
              </a:rPr>
              <a:t>measured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samples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ytuł 2"/>
          <p:cNvSpPr>
            <a:spLocks noGrp="1"/>
          </p:cNvSpPr>
          <p:nvPr>
            <p:ph type="title"/>
          </p:nvPr>
        </p:nvSpPr>
        <p:spPr bwMode="auto">
          <a:xfrm>
            <a:off x="2987678" y="337347"/>
            <a:ext cx="5699125" cy="8440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Hybrids of organic-inorganic </a:t>
            </a:r>
            <a:r>
              <a:rPr lang="en-GB" dirty="0" err="1"/>
              <a:t>perovskites</a:t>
            </a:r>
            <a:r>
              <a:rPr lang="pl-PL" baseline="30000" dirty="0"/>
              <a:t> </a:t>
            </a:r>
            <a:r>
              <a:rPr lang="pl-PL" dirty="0"/>
              <a:t> </a:t>
            </a:r>
            <a:r>
              <a:rPr lang="en-GB" dirty="0"/>
              <a:t>(HOIPs)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467544" y="1489348"/>
            <a:ext cx="8353425" cy="769441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pl-PL" sz="44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A]</a:t>
            </a:r>
            <a:r>
              <a:rPr lang="pl-PL" sz="4400" baseline="-250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pl-PL" sz="44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B’B”(</a:t>
            </a:r>
            <a:r>
              <a:rPr lang="pl-PL" sz="440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pl-PL" sz="44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pl-PL" sz="4400" baseline="-250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6</a:t>
            </a:r>
            <a:endParaRPr lang="pl-PL" sz="4400" baseline="-25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19672" y="2428540"/>
            <a:ext cx="6260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 – </a:t>
            </a:r>
            <a:r>
              <a:rPr lang="pl-PL" sz="2800" dirty="0" err="1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organic</a:t>
            </a:r>
            <a:r>
              <a:rPr lang="pl-PL" sz="2800" dirty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800" dirty="0" err="1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cation</a:t>
            </a:r>
            <a:r>
              <a:rPr lang="pl-PL" sz="2800" dirty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l-PL" sz="2800" dirty="0" err="1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acetamidinium</a:t>
            </a:r>
            <a:endParaRPr lang="pl-PL" sz="2800" dirty="0">
              <a:solidFill>
                <a:srgbClr val="003366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118431" y="1921395"/>
            <a:ext cx="11183544" cy="2923877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l-PL" sz="4000" dirty="0" smtClean="0">
              <a:solidFill>
                <a:srgbClr val="003366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endParaRPr lang="pl-PL" sz="4000" dirty="0">
              <a:solidFill>
                <a:srgbClr val="003366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40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pl-PL" sz="32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B’ – K</a:t>
            </a:r>
            <a:r>
              <a:rPr lang="pl-PL" sz="3200" baseline="300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+</a:t>
            </a:r>
          </a:p>
          <a:p>
            <a:r>
              <a:rPr lang="pl-PL" sz="3200" dirty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l-PL" sz="32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			B” – Cr</a:t>
            </a:r>
            <a:r>
              <a:rPr lang="pl-PL" sz="3200" baseline="300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pl-PL" sz="32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, Fe</a:t>
            </a:r>
            <a:r>
              <a:rPr lang="pl-PL" sz="3200" baseline="300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pl-PL" sz="32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, Co</a:t>
            </a:r>
            <a:r>
              <a:rPr lang="pl-PL" sz="3200" baseline="300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pl-PL" sz="32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pl-PL" sz="3200" dirty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l-PL" sz="32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			X  – CN</a:t>
            </a:r>
            <a:r>
              <a:rPr lang="pl-PL" sz="3200" baseline="30000" dirty="0" smtClean="0">
                <a:solidFill>
                  <a:srgbClr val="003366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-</a:t>
            </a:r>
            <a:endParaRPr lang="pl-PL" sz="3200" baseline="30000" dirty="0">
              <a:solidFill>
                <a:srgbClr val="003366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r="29755" b="28124"/>
          <a:stretch/>
        </p:blipFill>
        <p:spPr>
          <a:xfrm>
            <a:off x="179512" y="2951760"/>
            <a:ext cx="2411859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HOIPs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-119" t="-5982" r="44454" b="88570"/>
          <a:stretch/>
        </p:blipFill>
        <p:spPr>
          <a:xfrm>
            <a:off x="510863" y="1705373"/>
            <a:ext cx="8694643" cy="8749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t="19194" r="44335" b="43914"/>
          <a:stretch/>
        </p:blipFill>
        <p:spPr>
          <a:xfrm>
            <a:off x="409851" y="2785492"/>
            <a:ext cx="8694643" cy="18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ytuł 2"/>
          <p:cNvSpPr>
            <a:spLocks noGrp="1"/>
          </p:cNvSpPr>
          <p:nvPr>
            <p:ph type="title"/>
          </p:nvPr>
        </p:nvSpPr>
        <p:spPr bwMode="auto">
          <a:xfrm>
            <a:off x="2411760" y="193204"/>
            <a:ext cx="6451742" cy="8440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600" dirty="0" smtClean="0">
                <a:solidFill>
                  <a:srgbClr val="FF0000"/>
                </a:solidFill>
              </a:rPr>
              <a:t>T</a:t>
            </a:r>
            <a:r>
              <a:rPr lang="en-GB" dirty="0" err="1" smtClean="0"/>
              <a:t>hermal</a:t>
            </a:r>
            <a:r>
              <a:rPr lang="en-GB" dirty="0" smtClean="0"/>
              <a:t> </a:t>
            </a:r>
            <a:r>
              <a:rPr lang="pl-PL" sz="3600" dirty="0" smtClean="0">
                <a:solidFill>
                  <a:srgbClr val="FF0000"/>
                </a:solidFill>
              </a:rPr>
              <a:t>G</a:t>
            </a:r>
            <a:r>
              <a:rPr lang="en-GB" dirty="0" err="1" smtClean="0"/>
              <a:t>ravimetric</a:t>
            </a:r>
            <a:r>
              <a:rPr lang="en-GB" dirty="0" smtClean="0"/>
              <a:t> </a:t>
            </a:r>
            <a:r>
              <a:rPr lang="pl-PL" sz="3600" dirty="0" smtClean="0">
                <a:solidFill>
                  <a:srgbClr val="FF0000"/>
                </a:solidFill>
              </a:rPr>
              <a:t>A</a:t>
            </a:r>
            <a:r>
              <a:rPr lang="en-GB" dirty="0" err="1" smtClean="0"/>
              <a:t>nalysis</a:t>
            </a:r>
            <a:r>
              <a:rPr lang="pl-PL" dirty="0" smtClean="0"/>
              <a:t>, </a:t>
            </a:r>
            <a:r>
              <a:rPr lang="pl-PL" sz="3200" dirty="0">
                <a:solidFill>
                  <a:srgbClr val="FF0000"/>
                </a:solidFill>
                <a:latin typeface="Arial" charset="0"/>
                <a:cs typeface="Arial" charset="0"/>
              </a:rPr>
              <a:t>TGA</a:t>
            </a:r>
            <a:endParaRPr lang="pl-PL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Magda\Desktop\Praktyka_2019\Magda\DSC\224 ACECr 30...600 10 Ar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201316"/>
            <a:ext cx="6984776" cy="41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t="19194" r="83034" b="43914"/>
          <a:stretch/>
        </p:blipFill>
        <p:spPr>
          <a:xfrm>
            <a:off x="251520" y="2065412"/>
            <a:ext cx="1826529" cy="12777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33655" y="3330997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ACECr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07704" y="193204"/>
            <a:ext cx="7056784" cy="844146"/>
          </a:xfrm>
        </p:spPr>
        <p:txBody>
          <a:bodyPr/>
          <a:lstStyle/>
          <a:p>
            <a:r>
              <a:rPr lang="pl-PL" sz="3200" dirty="0" smtClean="0">
                <a:solidFill>
                  <a:srgbClr val="FF0000"/>
                </a:solidFill>
              </a:rPr>
              <a:t>D</a:t>
            </a:r>
            <a:r>
              <a:rPr lang="en-GB" dirty="0" err="1" smtClean="0"/>
              <a:t>ifferential</a:t>
            </a:r>
            <a:r>
              <a:rPr lang="en-GB" dirty="0" smtClean="0"/>
              <a:t> </a:t>
            </a:r>
            <a:r>
              <a:rPr lang="pl-PL" sz="3200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canning </a:t>
            </a:r>
            <a:r>
              <a:rPr lang="pl-PL" sz="3200" dirty="0" smtClean="0">
                <a:solidFill>
                  <a:srgbClr val="FF0000"/>
                </a:solidFill>
              </a:rPr>
              <a:t>C</a:t>
            </a:r>
            <a:r>
              <a:rPr lang="en-GB" dirty="0" err="1" smtClean="0"/>
              <a:t>alorimetry</a:t>
            </a:r>
            <a:r>
              <a:rPr lang="pl-PL" dirty="0" smtClean="0"/>
              <a:t>, </a:t>
            </a:r>
            <a:r>
              <a:rPr lang="pl-PL" sz="3200" dirty="0" smtClean="0">
                <a:solidFill>
                  <a:srgbClr val="FF0000"/>
                </a:solidFill>
              </a:rPr>
              <a:t>DSC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6" y="841276"/>
            <a:ext cx="6048672" cy="46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t="19194" r="83204" b="43914"/>
          <a:stretch/>
        </p:blipFill>
        <p:spPr>
          <a:xfrm>
            <a:off x="320164" y="1705751"/>
            <a:ext cx="1224136" cy="8650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19377" t="19194" r="64949" b="43914"/>
          <a:stretch/>
        </p:blipFill>
        <p:spPr>
          <a:xfrm>
            <a:off x="368048" y="2723041"/>
            <a:ext cx="1176252" cy="8906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l="38568" t="19194" r="47039" b="43914"/>
          <a:stretch/>
        </p:blipFill>
        <p:spPr>
          <a:xfrm>
            <a:off x="369942" y="3765959"/>
            <a:ext cx="1174357" cy="96837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544299" y="186208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ACECr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23459" y="2906825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ACEFe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547664" y="400017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92D050"/>
                </a:solidFill>
              </a:rPr>
              <a:t>ACECo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45024" y="409228"/>
            <a:ext cx="5698976" cy="844146"/>
          </a:xfrm>
        </p:spPr>
        <p:txBody>
          <a:bodyPr/>
          <a:lstStyle/>
          <a:p>
            <a:r>
              <a:rPr lang="en-US" dirty="0"/>
              <a:t>Crystal </a:t>
            </a:r>
            <a:r>
              <a:rPr lang="en-US" dirty="0" smtClean="0"/>
              <a:t>structure</a:t>
            </a:r>
            <a:r>
              <a:rPr lang="pl-PL" dirty="0"/>
              <a:t> </a:t>
            </a:r>
            <a:r>
              <a:rPr lang="pl-PL" dirty="0" err="1" smtClean="0"/>
              <a:t>ACECr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b="65276"/>
          <a:stretch/>
        </p:blipFill>
        <p:spPr>
          <a:xfrm>
            <a:off x="631959" y="2342676"/>
            <a:ext cx="2149970" cy="18937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t="34266" b="32080"/>
          <a:stretch/>
        </p:blipFill>
        <p:spPr>
          <a:xfrm>
            <a:off x="3606468" y="2389828"/>
            <a:ext cx="2114845" cy="186280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67906"/>
          <a:stretch/>
        </p:blipFill>
        <p:spPr>
          <a:xfrm>
            <a:off x="6611297" y="2389456"/>
            <a:ext cx="2114845" cy="186280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59632" y="1559805"/>
            <a:ext cx="804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solidFill>
                  <a:srgbClr val="FF0066"/>
                </a:solidFill>
              </a:rPr>
              <a:t>low</a:t>
            </a:r>
            <a:r>
              <a:rPr lang="pl-PL" sz="2800" dirty="0">
                <a:solidFill>
                  <a:srgbClr val="FF0066"/>
                </a:solidFill>
              </a:rPr>
              <a:t> </a:t>
            </a:r>
            <a:r>
              <a:rPr lang="pl-PL" sz="2800" dirty="0" smtClean="0">
                <a:solidFill>
                  <a:srgbClr val="FF0066"/>
                </a:solidFill>
              </a:rPr>
              <a:t>                 </a:t>
            </a:r>
            <a:r>
              <a:rPr lang="en-US" sz="2800" dirty="0" smtClean="0">
                <a:solidFill>
                  <a:srgbClr val="FF0066"/>
                </a:solidFill>
              </a:rPr>
              <a:t>intermediate</a:t>
            </a:r>
            <a:r>
              <a:rPr lang="pl-PL" sz="2800" dirty="0" smtClean="0">
                <a:solidFill>
                  <a:srgbClr val="FF0066"/>
                </a:solidFill>
              </a:rPr>
              <a:t>                  high</a:t>
            </a:r>
            <a:endParaRPr lang="en-GB" sz="2800" dirty="0">
              <a:solidFill>
                <a:srgbClr val="FF0066"/>
              </a:solidFill>
            </a:endParaRPr>
          </a:p>
        </p:txBody>
      </p:sp>
      <p:sp>
        <p:nvSpPr>
          <p:cNvPr id="7" name="Strzałka w lewo i prawo 6"/>
          <p:cNvSpPr/>
          <p:nvPr/>
        </p:nvSpPr>
        <p:spPr>
          <a:xfrm>
            <a:off x="2781929" y="3145532"/>
            <a:ext cx="720080" cy="288032"/>
          </a:xfrm>
          <a:prstGeom prst="leftRightArrow">
            <a:avLst/>
          </a:prstGeom>
          <a:gradFill flip="none" rotWithShape="1">
            <a:gsLst>
              <a:gs pos="0">
                <a:srgbClr val="002D69"/>
              </a:gs>
              <a:gs pos="34000">
                <a:srgbClr val="00B0F0"/>
              </a:gs>
              <a:gs pos="18000">
                <a:schemeClr val="accent1">
                  <a:lumMod val="75000"/>
                </a:schemeClr>
              </a:gs>
              <a:gs pos="57000">
                <a:srgbClr val="FFFF00"/>
              </a:gs>
              <a:gs pos="83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załka w lewo i prawo 7"/>
          <p:cNvSpPr/>
          <p:nvPr/>
        </p:nvSpPr>
        <p:spPr>
          <a:xfrm>
            <a:off x="5806265" y="3145532"/>
            <a:ext cx="720080" cy="288032"/>
          </a:xfrm>
          <a:prstGeom prst="leftRightArrow">
            <a:avLst/>
          </a:prstGeom>
          <a:gradFill flip="none" rotWithShape="1">
            <a:gsLst>
              <a:gs pos="0">
                <a:srgbClr val="002D69"/>
              </a:gs>
              <a:gs pos="34000">
                <a:srgbClr val="00B0F0"/>
              </a:gs>
              <a:gs pos="18000">
                <a:schemeClr val="accent1">
                  <a:lumMod val="75000"/>
                </a:schemeClr>
              </a:gs>
              <a:gs pos="57000">
                <a:srgbClr val="FFFF00"/>
              </a:gs>
              <a:gs pos="83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</a:t>
            </a:r>
            <a:r>
              <a:rPr lang="pl-PL" dirty="0" smtClean="0"/>
              <a:t> spectra</a:t>
            </a:r>
            <a:endParaRPr lang="en-US" dirty="0"/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41476"/>
            <a:ext cx="5612375" cy="2408645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64088" y="1273324"/>
            <a:ext cx="4176464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800" b="1" dirty="0" smtClean="0">
                <a:solidFill>
                  <a:srgbClr val="002D69"/>
                </a:solidFill>
              </a:rPr>
              <a:t>Raman spectra</a:t>
            </a:r>
            <a:r>
              <a:rPr lang="pl-PL" sz="1800" b="1" dirty="0" smtClean="0">
                <a:solidFill>
                  <a:srgbClr val="002D69"/>
                </a:solidFill>
              </a:rPr>
              <a:t>:</a:t>
            </a:r>
            <a:endParaRPr lang="en-US" sz="1800" b="1" dirty="0" smtClean="0">
              <a:solidFill>
                <a:srgbClr val="002D6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2D69"/>
                </a:solidFill>
              </a:rPr>
              <a:t>Horriba</a:t>
            </a:r>
            <a:r>
              <a:rPr lang="en-US" sz="1800" dirty="0" smtClean="0">
                <a:solidFill>
                  <a:srgbClr val="002D69"/>
                </a:solidFill>
              </a:rPr>
              <a:t> </a:t>
            </a:r>
            <a:r>
              <a:rPr lang="en-US" sz="1800" dirty="0" err="1" smtClean="0">
                <a:solidFill>
                  <a:srgbClr val="002D69"/>
                </a:solidFill>
              </a:rPr>
              <a:t>LabRam</a:t>
            </a:r>
            <a:r>
              <a:rPr lang="en-US" sz="1800" dirty="0" smtClean="0">
                <a:solidFill>
                  <a:srgbClr val="002D69"/>
                </a:solidFill>
              </a:rPr>
              <a:t> HR Evolution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Dispersive spectrometer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Incident laser wavelength 633 nm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Power: 100% (50% Fe)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Objective: 100x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Wavelength: 50 – 3600 cm</a:t>
            </a:r>
            <a:r>
              <a:rPr lang="en-US" sz="1800" baseline="30000" dirty="0" smtClean="0">
                <a:solidFill>
                  <a:srgbClr val="002D69"/>
                </a:solidFill>
              </a:rPr>
              <a:t>-1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Accumulation: 9s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D69"/>
                </a:solidFill>
              </a:rPr>
              <a:t>Repetition: 6 times</a:t>
            </a:r>
          </a:p>
        </p:txBody>
      </p:sp>
    </p:spTree>
    <p:extLst>
      <p:ext uri="{BB962C8B-B14F-4D97-AF65-F5344CB8AC3E}">
        <p14:creationId xmlns:p14="http://schemas.microsoft.com/office/powerpoint/2010/main" val="20927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</a:t>
            </a:r>
            <a:r>
              <a:rPr lang="pl-PL" dirty="0"/>
              <a:t> spectra</a:t>
            </a:r>
            <a:endParaRPr lang="en-US" dirty="0"/>
          </a:p>
        </p:txBody>
      </p:sp>
      <p:pic>
        <p:nvPicPr>
          <p:cNvPr id="5" name="Picture 4" descr="ÐÐ°ÑÑÐ¸Ð½ÐºÐ¸ Ð¿Ð¾ Ð·Ð°Ð¿ÑÐ¾ÑÑ bruker vertex 70v spectrometer"/>
          <p:cNvPicPr>
            <a:picLocks noChangeAspect="1" noChangeArrowheads="1"/>
          </p:cNvPicPr>
          <p:nvPr/>
        </p:nvPicPr>
        <p:blipFill rotWithShape="1">
          <a:blip r:embed="rId2"/>
          <a:srcRect l="17935" b="9091"/>
          <a:stretch/>
        </p:blipFill>
        <p:spPr bwMode="auto">
          <a:xfrm>
            <a:off x="175363" y="3063526"/>
            <a:ext cx="5436629" cy="2195686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5029200" y="1273324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D69"/>
                </a:solidFill>
              </a:rPr>
              <a:t>IR spectra</a:t>
            </a:r>
            <a:r>
              <a:rPr lang="pl-PL" sz="1600" b="1" dirty="0" smtClean="0">
                <a:solidFill>
                  <a:srgbClr val="002D69"/>
                </a:solidFill>
              </a:rPr>
              <a:t>:</a:t>
            </a:r>
            <a:endParaRPr lang="en-US" sz="1600" b="1" dirty="0" smtClean="0">
              <a:solidFill>
                <a:srgbClr val="002D69"/>
              </a:solidFill>
            </a:endParaRPr>
          </a:p>
          <a:p>
            <a:r>
              <a:rPr lang="en-US" sz="1600" dirty="0" err="1" smtClean="0">
                <a:solidFill>
                  <a:srgbClr val="002D69"/>
                </a:solidFill>
              </a:rPr>
              <a:t>Bruker</a:t>
            </a:r>
            <a:r>
              <a:rPr lang="en-US" sz="1600" dirty="0" smtClean="0">
                <a:solidFill>
                  <a:srgbClr val="002D69"/>
                </a:solidFill>
              </a:rPr>
              <a:t> Vertex 70v </a:t>
            </a:r>
          </a:p>
          <a:p>
            <a:r>
              <a:rPr lang="en-US" sz="1600" dirty="0" smtClean="0">
                <a:solidFill>
                  <a:srgbClr val="002D69"/>
                </a:solidFill>
              </a:rPr>
              <a:t>Fourier transform, vacuum</a:t>
            </a:r>
          </a:p>
          <a:p>
            <a:r>
              <a:rPr lang="en-US" sz="1600" b="1" dirty="0" smtClean="0">
                <a:solidFill>
                  <a:srgbClr val="002D69"/>
                </a:solidFill>
              </a:rPr>
              <a:t>MIR</a:t>
            </a:r>
            <a:r>
              <a:rPr lang="en-US" sz="1600" dirty="0" smtClean="0">
                <a:solidFill>
                  <a:srgbClr val="002D69"/>
                </a:solidFill>
              </a:rPr>
              <a:t>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002D69"/>
                </a:solidFill>
              </a:rPr>
              <a:t> </a:t>
            </a:r>
            <a:r>
              <a:rPr lang="en-US" sz="1600" dirty="0" smtClean="0">
                <a:solidFill>
                  <a:srgbClr val="002D69"/>
                </a:solidFill>
              </a:rPr>
              <a:t>range: 400 – 4000 cm</a:t>
            </a:r>
            <a:r>
              <a:rPr lang="en-US" sz="1600" baseline="30000" dirty="0" smtClean="0">
                <a:solidFill>
                  <a:srgbClr val="002D69"/>
                </a:solidFill>
              </a:rPr>
              <a:t>-1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D69"/>
                </a:solidFill>
              </a:rPr>
              <a:t> sample suspended in </a:t>
            </a:r>
            <a:r>
              <a:rPr lang="en-US" sz="1600" dirty="0" err="1" smtClean="0">
                <a:solidFill>
                  <a:srgbClr val="002D69"/>
                </a:solidFill>
              </a:rPr>
              <a:t>nujol</a:t>
            </a:r>
            <a:r>
              <a:rPr lang="en-US" sz="1600" dirty="0" smtClean="0">
                <a:solidFill>
                  <a:srgbClr val="002D69"/>
                </a:solidFill>
              </a:rPr>
              <a:t>, put on </a:t>
            </a:r>
            <a:r>
              <a:rPr lang="en-US" sz="1600" dirty="0" err="1" smtClean="0">
                <a:solidFill>
                  <a:srgbClr val="002D69"/>
                </a:solidFill>
              </a:rPr>
              <a:t>KBr</a:t>
            </a:r>
            <a:r>
              <a:rPr lang="en-US" sz="1600" dirty="0" smtClean="0">
                <a:solidFill>
                  <a:srgbClr val="002D69"/>
                </a:solidFill>
              </a:rPr>
              <a:t> pellet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002D69"/>
                </a:solidFill>
              </a:rPr>
              <a:t> </a:t>
            </a:r>
            <a:r>
              <a:rPr lang="en-US" sz="1600" dirty="0" smtClean="0">
                <a:solidFill>
                  <a:srgbClr val="002D69"/>
                </a:solidFill>
              </a:rPr>
              <a:t>32 scans</a:t>
            </a:r>
            <a:endParaRPr lang="pl-PL" sz="1600" dirty="0" smtClean="0">
              <a:solidFill>
                <a:srgbClr val="002D69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600" dirty="0" err="1" smtClean="0">
                <a:solidFill>
                  <a:srgbClr val="002D69"/>
                </a:solidFill>
              </a:rPr>
              <a:t>KBr</a:t>
            </a:r>
            <a:r>
              <a:rPr lang="pl-PL" sz="1600" dirty="0" smtClean="0">
                <a:solidFill>
                  <a:srgbClr val="002D69"/>
                </a:solidFill>
              </a:rPr>
              <a:t> </a:t>
            </a:r>
            <a:r>
              <a:rPr lang="pl-PL" sz="1600" dirty="0" err="1" smtClean="0">
                <a:solidFill>
                  <a:srgbClr val="002D69"/>
                </a:solidFill>
              </a:rPr>
              <a:t>beamsplitter</a:t>
            </a:r>
            <a:endParaRPr lang="en-US" sz="1600" dirty="0" smtClean="0">
              <a:solidFill>
                <a:srgbClr val="002D69"/>
              </a:solidFill>
            </a:endParaRPr>
          </a:p>
          <a:p>
            <a:r>
              <a:rPr lang="en-US" sz="1600" b="1" dirty="0" smtClean="0">
                <a:solidFill>
                  <a:srgbClr val="002D69"/>
                </a:solidFill>
              </a:rPr>
              <a:t>FIR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D69"/>
                </a:solidFill>
              </a:rPr>
              <a:t> range: 30 – 600 cm</a:t>
            </a:r>
            <a:r>
              <a:rPr lang="en-US" sz="1600" baseline="30000" dirty="0" smtClean="0">
                <a:solidFill>
                  <a:srgbClr val="002D69"/>
                </a:solidFill>
              </a:rPr>
              <a:t>-1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D69"/>
                </a:solidFill>
              </a:rPr>
              <a:t> sample suspended in </a:t>
            </a:r>
            <a:r>
              <a:rPr lang="en-US" sz="1600" dirty="0" err="1" smtClean="0">
                <a:solidFill>
                  <a:srgbClr val="002D69"/>
                </a:solidFill>
              </a:rPr>
              <a:t>apiezon</a:t>
            </a:r>
            <a:r>
              <a:rPr lang="en-US" sz="1600" dirty="0" smtClean="0">
                <a:solidFill>
                  <a:srgbClr val="002D69"/>
                </a:solidFill>
              </a:rPr>
              <a:t>, put on PE disc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D69"/>
                </a:solidFill>
              </a:rPr>
              <a:t> 32 scans </a:t>
            </a:r>
            <a:endParaRPr lang="pl-PL" sz="1600" dirty="0" smtClean="0">
              <a:solidFill>
                <a:srgbClr val="002D69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2D69"/>
                </a:solidFill>
              </a:rPr>
              <a:t>Si </a:t>
            </a:r>
            <a:r>
              <a:rPr lang="pl-PL" sz="1600" dirty="0" err="1" smtClean="0">
                <a:solidFill>
                  <a:srgbClr val="002D69"/>
                </a:solidFill>
              </a:rPr>
              <a:t>beamsplitter</a:t>
            </a:r>
            <a:r>
              <a:rPr lang="en-US" sz="1600" dirty="0" smtClean="0">
                <a:solidFill>
                  <a:srgbClr val="002D69"/>
                </a:solidFill>
              </a:rPr>
              <a:t> </a:t>
            </a:r>
            <a:endParaRPr lang="ru-RU" sz="1600" dirty="0" smtClean="0">
              <a:solidFill>
                <a:srgbClr val="00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UAM_E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Prezentacja_UAM_EN</Template>
  <TotalTime>3851</TotalTime>
  <Words>566</Words>
  <Application>Microsoft Office PowerPoint</Application>
  <PresentationFormat>Экран (16:10)</PresentationFormat>
  <Paragraphs>113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Verdana</vt:lpstr>
      <vt:lpstr>Wingdings</vt:lpstr>
      <vt:lpstr>Prezentacja_UAM_EN</vt:lpstr>
      <vt:lpstr>Slajd kolejny</vt:lpstr>
      <vt:lpstr>Slajd niestandardowy bez nagłówka</vt:lpstr>
      <vt:lpstr>Effect of hydrogen bonding on spectroscopic properties in organic-inorganic hybrids</vt:lpstr>
      <vt:lpstr>Goals</vt:lpstr>
      <vt:lpstr>Hybrids of organic-inorganic perovskites  (HOIPs)</vt:lpstr>
      <vt:lpstr>HOIPs</vt:lpstr>
      <vt:lpstr>Thermal Gravimetric Analysis, TGA</vt:lpstr>
      <vt:lpstr>Differential Scanning Calorimetry, DSC</vt:lpstr>
      <vt:lpstr>Crystal structure ACECr</vt:lpstr>
      <vt:lpstr>Experimental spectra</vt:lpstr>
      <vt:lpstr>Experimental spectra</vt:lpstr>
      <vt:lpstr>Optical spectra calculation</vt:lpstr>
      <vt:lpstr>IR and RS spectroscopy</vt:lpstr>
      <vt:lpstr>Spectroscopic analysis- ACECo</vt:lpstr>
      <vt:lpstr>ACEFe</vt:lpstr>
      <vt:lpstr>ACECr</vt:lpstr>
      <vt:lpstr>Hydrogen bond</vt:lpstr>
      <vt:lpstr>Hydrogen bonding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hydrogen bonding on spectroscopic properties in organic-inorganic hybrids</dc:title>
  <dc:creator>Magdalena</dc:creator>
  <cp:lastModifiedBy>UC</cp:lastModifiedBy>
  <cp:revision>47</cp:revision>
  <dcterms:created xsi:type="dcterms:W3CDTF">2019-07-17T14:55:42Z</dcterms:created>
  <dcterms:modified xsi:type="dcterms:W3CDTF">2019-07-25T10:02:33Z</dcterms:modified>
</cp:coreProperties>
</file>